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70" r:id="rId4"/>
    <p:sldId id="283" r:id="rId5"/>
    <p:sldId id="284" r:id="rId6"/>
    <p:sldId id="271" r:id="rId7"/>
    <p:sldId id="286" r:id="rId8"/>
    <p:sldId id="272" r:id="rId9"/>
    <p:sldId id="287" r:id="rId10"/>
    <p:sldId id="288" r:id="rId11"/>
    <p:sldId id="289" r:id="rId12"/>
    <p:sldId id="274" r:id="rId13"/>
    <p:sldId id="290" r:id="rId14"/>
    <p:sldId id="267" r:id="rId15"/>
    <p:sldId id="276" r:id="rId16"/>
    <p:sldId id="277" r:id="rId17"/>
    <p:sldId id="278" r:id="rId18"/>
    <p:sldId id="279" r:id="rId19"/>
    <p:sldId id="280" r:id="rId20"/>
    <p:sldId id="291" r:id="rId21"/>
    <p:sldId id="281" r:id="rId22"/>
    <p:sldId id="269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D452E-2017-4429-8849-FDED2B0E4DF4}" v="9" dt="2023-05-28T06:30:47.193"/>
    <p1510:client id="{B48B2B35-5622-46FC-8D56-3A62EAA15F2C}" v="1" dt="2023-05-28T05:11:37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5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岩上　遥" userId="S::b23703bb@aitech.ac.jp::638562ba-b56c-4873-a236-259fd04a1b5e" providerId="AD" clId="Web-{281D452E-2017-4429-8849-FDED2B0E4DF4}"/>
    <pc:docChg chg="delSld modSld">
      <pc:chgData name="岩上　遥" userId="S::b23703bb@aitech.ac.jp::638562ba-b56c-4873-a236-259fd04a1b5e" providerId="AD" clId="Web-{281D452E-2017-4429-8849-FDED2B0E4DF4}" dt="2023-05-28T06:30:47.193" v="8"/>
      <pc:docMkLst>
        <pc:docMk/>
      </pc:docMkLst>
      <pc:sldChg chg="delSp modSp delAnim">
        <pc:chgData name="岩上　遥" userId="S::b23703bb@aitech.ac.jp::638562ba-b56c-4873-a236-259fd04a1b5e" providerId="AD" clId="Web-{281D452E-2017-4429-8849-FDED2B0E4DF4}" dt="2023-05-28T06:30:47.193" v="8"/>
        <pc:sldMkLst>
          <pc:docMk/>
          <pc:sldMk cId="1762433998" sldId="269"/>
        </pc:sldMkLst>
        <pc:spChg chg="mod">
          <ac:chgData name="岩上　遥" userId="S::b23703bb@aitech.ac.jp::638562ba-b56c-4873-a236-259fd04a1b5e" providerId="AD" clId="Web-{281D452E-2017-4429-8849-FDED2B0E4DF4}" dt="2023-05-28T06:30:38.661" v="7" actId="20577"/>
          <ac:spMkLst>
            <pc:docMk/>
            <pc:sldMk cId="1762433998" sldId="269"/>
            <ac:spMk id="7" creationId="{23C71746-36E3-D743-ADC8-2165CDE8A050}"/>
          </ac:spMkLst>
        </pc:spChg>
        <pc:picChg chg="del">
          <ac:chgData name="岩上　遥" userId="S::b23703bb@aitech.ac.jp::638562ba-b56c-4873-a236-259fd04a1b5e" providerId="AD" clId="Web-{281D452E-2017-4429-8849-FDED2B0E4DF4}" dt="2023-05-28T06:30:47.193" v="8"/>
          <ac:picMkLst>
            <pc:docMk/>
            <pc:sldMk cId="1762433998" sldId="269"/>
            <ac:picMk id="3" creationId="{318E421C-7A4A-D14E-A60B-4998FC686ADC}"/>
          </ac:picMkLst>
        </pc:picChg>
      </pc:sldChg>
      <pc:sldChg chg="del">
        <pc:chgData name="岩上　遥" userId="S::b23703bb@aitech.ac.jp::638562ba-b56c-4873-a236-259fd04a1b5e" providerId="AD" clId="Web-{281D452E-2017-4429-8849-FDED2B0E4DF4}" dt="2023-05-28T06:30:00.253" v="0"/>
        <pc:sldMkLst>
          <pc:docMk/>
          <pc:sldMk cId="1478668001" sldId="275"/>
        </pc:sldMkLst>
      </pc:sldChg>
    </pc:docChg>
  </pc:docChgLst>
  <pc:docChgLst>
    <pc:chgData name="岩上　遥" userId="S::b23703bb@aitech.ac.jp::638562ba-b56c-4873-a236-259fd04a1b5e" providerId="AD" clId="Web-{B48B2B35-5622-46FC-8D56-3A62EAA15F2C}"/>
    <pc:docChg chg="modSld">
      <pc:chgData name="岩上　遥" userId="S::b23703bb@aitech.ac.jp::638562ba-b56c-4873-a236-259fd04a1b5e" providerId="AD" clId="Web-{B48B2B35-5622-46FC-8D56-3A62EAA15F2C}" dt="2023-05-28T05:11:37.396" v="1" actId="20577"/>
      <pc:docMkLst>
        <pc:docMk/>
      </pc:docMkLst>
      <pc:sldChg chg="modSp">
        <pc:chgData name="岩上　遥" userId="S::b23703bb@aitech.ac.jp::638562ba-b56c-4873-a236-259fd04a1b5e" providerId="AD" clId="Web-{B48B2B35-5622-46FC-8D56-3A62EAA15F2C}" dt="2023-05-28T05:11:37.396" v="1" actId="20577"/>
        <pc:sldMkLst>
          <pc:docMk/>
          <pc:sldMk cId="1478668001" sldId="275"/>
        </pc:sldMkLst>
        <pc:spChg chg="mod">
          <ac:chgData name="岩上　遥" userId="S::b23703bb@aitech.ac.jp::638562ba-b56c-4873-a236-259fd04a1b5e" providerId="AD" clId="Web-{B48B2B35-5622-46FC-8D56-3A62EAA15F2C}" dt="2023-05-28T05:11:37.396" v="1" actId="20577"/>
          <ac:spMkLst>
            <pc:docMk/>
            <pc:sldMk cId="1478668001" sldId="275"/>
            <ac:spMk id="3" creationId="{F0F1DF9F-52BE-C84E-8615-EB22C05D5F4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50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4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57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83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473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71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70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23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90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3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46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67553" y="309282"/>
            <a:ext cx="11492753" cy="9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67553" y="1497106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AE8C7-73AF-44D9-9BCA-335513F90FD7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9448800" y="493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67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n"/>
        <a:defRPr kumimoji="1"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u"/>
        <a:defRPr kumimoji="1" sz="2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2706" y="1122363"/>
            <a:ext cx="11071412" cy="23876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メディアコンピューティング</a:t>
            </a:r>
            <a:r>
              <a:rPr kumimoji="1" lang="en-US" altLang="ja-JP" dirty="0"/>
              <a:t>2023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46412" y="3853050"/>
            <a:ext cx="9144000" cy="1655762"/>
          </a:xfrm>
        </p:spPr>
        <p:txBody>
          <a:bodyPr>
            <a:normAutofit/>
          </a:bodyPr>
          <a:lstStyle/>
          <a:p>
            <a:r>
              <a:rPr lang="ja-JP" altLang="en-US" sz="3600"/>
              <a:t>第</a:t>
            </a:r>
            <a:r>
              <a:rPr lang="en-US" altLang="ja-JP" sz="3600" dirty="0"/>
              <a:t>7</a:t>
            </a:r>
            <a:r>
              <a:rPr lang="ja-JP" altLang="en-US" sz="3600"/>
              <a:t>回　</a:t>
            </a:r>
            <a:endParaRPr lang="en-US" altLang="ja-JP" sz="3600" dirty="0"/>
          </a:p>
          <a:p>
            <a:r>
              <a:rPr lang="ja-JP" altLang="en-US" sz="3600"/>
              <a:t>幾何学的変換とイメージモザイキング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212014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平行移動を含む変換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平行移動</a:t>
            </a: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/>
              <a:t>　</a:t>
            </a:r>
            <a:r>
              <a:rPr lang="en-US" altLang="ja-JP" dirty="0"/>
              <a:t>x’ = x + </a:t>
            </a:r>
            <a:r>
              <a:rPr lang="en-US" altLang="ja-JP" i="1" dirty="0" err="1"/>
              <a:t>t</a:t>
            </a:r>
            <a:r>
              <a:rPr lang="en-US" altLang="ja-JP" baseline="-25000" dirty="0" err="1"/>
              <a:t>x</a:t>
            </a:r>
            <a:endParaRPr lang="en-US" altLang="ja-JP" baseline="-25000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/>
              <a:t>　</a:t>
            </a:r>
            <a:r>
              <a:rPr lang="en-US" altLang="ja-JP" dirty="0"/>
              <a:t>y’ = y + </a:t>
            </a:r>
            <a:r>
              <a:rPr lang="en-US" altLang="ja-JP" i="1" dirty="0"/>
              <a:t>t</a:t>
            </a:r>
            <a:r>
              <a:rPr lang="en-US" altLang="ja-JP" baseline="-25000" dirty="0"/>
              <a:t>y</a:t>
            </a:r>
            <a:r>
              <a:rPr lang="ja-JP" altLang="en-US"/>
              <a:t>　</a:t>
            </a:r>
            <a:endParaRPr kumimoji="1" lang="ja-JP" altLang="en-US"/>
          </a:p>
        </p:txBody>
      </p:sp>
      <p:pic>
        <p:nvPicPr>
          <p:cNvPr id="7" name="図 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A2351CE5-DF32-7128-4346-1F9CCBFE4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66" y="3213475"/>
            <a:ext cx="7308573" cy="3508000"/>
          </a:xfrm>
          <a:prstGeom prst="rect">
            <a:avLst/>
          </a:prstGeom>
        </p:spPr>
      </p:pic>
      <p:pic>
        <p:nvPicPr>
          <p:cNvPr id="5" name="図 4" descr="時計, 屋内, 写真, 小さい が含まれている画像&#10;&#10;自動的に生成された説明">
            <a:extLst>
              <a:ext uri="{FF2B5EF4-FFF2-40B4-BE49-F238E27FC236}">
                <a16:creationId xmlns:a16="http://schemas.microsoft.com/office/drawing/2014/main" id="{7EC0A7FD-D29E-107D-1584-CBED27A04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0" y="3961002"/>
            <a:ext cx="4435972" cy="24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1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アフィン変換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線形変換＋平行移動</a:t>
            </a:r>
          </a:p>
        </p:txBody>
      </p:sp>
      <p:pic>
        <p:nvPicPr>
          <p:cNvPr id="4" name="図 3" descr="時計と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4E6B01C3-E493-E2D8-25A6-4AC06A980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50" y="2215882"/>
            <a:ext cx="6621670" cy="421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4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アフィン変換の例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3" y="812388"/>
            <a:ext cx="5261113" cy="605886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ユークリッド変換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回転＋平行移動　</a:t>
            </a:r>
            <a:endParaRPr lang="en-US" altLang="ja-JP" dirty="0"/>
          </a:p>
          <a:p>
            <a:pPr marL="0" indent="0">
              <a:lnSpc>
                <a:spcPct val="120000"/>
              </a:lnSpc>
              <a:buNone/>
            </a:pPr>
            <a:r>
              <a:rPr lang="ja-JP" altLang="en-US"/>
              <a:t>　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endParaRPr lang="en-US" altLang="ja-JP" dirty="0"/>
          </a:p>
          <a:p>
            <a:pPr lvl="1">
              <a:lnSpc>
                <a:spcPct val="120000"/>
              </a:lnSpc>
            </a:pPr>
            <a:endParaRPr lang="en-US" altLang="ja-JP" dirty="0"/>
          </a:p>
        </p:txBody>
      </p:sp>
      <p:pic>
        <p:nvPicPr>
          <p:cNvPr id="6" name="図 5" descr="時計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7180C189-C633-FDDE-2FF4-054E93845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24" y="3611866"/>
            <a:ext cx="4017385" cy="2374737"/>
          </a:xfrm>
          <a:prstGeom prst="rect">
            <a:avLst/>
          </a:prstGeom>
        </p:spPr>
      </p:pic>
      <p:pic>
        <p:nvPicPr>
          <p:cNvPr id="8" name="図 7" descr="時計と文字の加工写真&#10;&#10;低い精度で自動的に生成された説明">
            <a:extLst>
              <a:ext uri="{FF2B5EF4-FFF2-40B4-BE49-F238E27FC236}">
                <a16:creationId xmlns:a16="http://schemas.microsoft.com/office/drawing/2014/main" id="{9E59BD18-C6DC-A867-348A-224F0A904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2" y="3611866"/>
            <a:ext cx="4017385" cy="2374737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2D880A7-C0F3-EAC7-2240-C2B4CFFE5E5D}"/>
              </a:ext>
            </a:extLst>
          </p:cNvPr>
          <p:cNvSpPr txBox="1">
            <a:spLocks/>
          </p:cNvSpPr>
          <p:nvPr/>
        </p:nvSpPr>
        <p:spPr>
          <a:xfrm>
            <a:off x="6275141" y="812388"/>
            <a:ext cx="5261113" cy="6058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/>
              <a:t>相似変換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拡大・縮小＋平行移動　</a:t>
            </a:r>
            <a:endParaRPr lang="en-US" altLang="ja-JP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D006EBE-FA42-F679-11FF-C9E09BC004CC}"/>
              </a:ext>
            </a:extLst>
          </p:cNvPr>
          <p:cNvCxnSpPr/>
          <p:nvPr/>
        </p:nvCxnSpPr>
        <p:spPr>
          <a:xfrm>
            <a:off x="5751443" y="1497496"/>
            <a:ext cx="0" cy="5194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01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射影変換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3" y="1237129"/>
            <a:ext cx="11456894" cy="56341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ja-JP" altLang="en-US"/>
              <a:t>より複雑な変換　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endParaRPr lang="en-US" altLang="ja-JP" dirty="0"/>
          </a:p>
          <a:p>
            <a:pPr lvl="1">
              <a:lnSpc>
                <a:spcPct val="120000"/>
              </a:lnSpc>
            </a:pPr>
            <a:endParaRPr lang="en-US" altLang="ja-JP" dirty="0"/>
          </a:p>
        </p:txBody>
      </p:sp>
      <p:pic>
        <p:nvPicPr>
          <p:cNvPr id="5" name="図 4" descr="時計, 写真, 吊るす, 大きい が含まれている画像&#10;&#10;自動的に生成された説明">
            <a:extLst>
              <a:ext uri="{FF2B5EF4-FFF2-40B4-BE49-F238E27FC236}">
                <a16:creationId xmlns:a16="http://schemas.microsoft.com/office/drawing/2014/main" id="{03E2A341-5F22-2655-B4E4-2DF4E5AC9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" y="3069464"/>
            <a:ext cx="4893560" cy="2839811"/>
          </a:xfrm>
          <a:prstGeom prst="rect">
            <a:avLst/>
          </a:prstGeom>
        </p:spPr>
      </p:pic>
      <p:pic>
        <p:nvPicPr>
          <p:cNvPr id="10" name="図 9" descr="ダイアグラム&#10;&#10;自動的に生成された説明">
            <a:extLst>
              <a:ext uri="{FF2B5EF4-FFF2-40B4-BE49-F238E27FC236}">
                <a16:creationId xmlns:a16="http://schemas.microsoft.com/office/drawing/2014/main" id="{4F6C1455-4947-363E-A73C-C6D4A2B2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2695063"/>
            <a:ext cx="6569961" cy="358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4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9647F-6EAB-7248-A296-9EB33FA5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</a:t>
            </a:r>
            <a:r>
              <a:rPr kumimoji="1" lang="en-US" altLang="ja-JP" dirty="0"/>
              <a:t>07</a:t>
            </a:r>
            <a:r>
              <a:rPr lang="en-US" altLang="ja-JP" dirty="0"/>
              <a:t>-01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32F32F-F8C1-1B4C-BB42-9BC385E5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3" y="1497106"/>
            <a:ext cx="11824447" cy="522436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ja-JP" altLang="en-US"/>
              <a:t>さまざまな変換をしてみよう</a:t>
            </a:r>
            <a:endParaRPr kumimoji="1"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/>
              <a:t>mc07_01.cpp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アフィン変換　　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 err="1"/>
              <a:t>warpAffine</a:t>
            </a:r>
            <a:r>
              <a:rPr lang="en-US" altLang="ja-JP" dirty="0"/>
              <a:t>(</a:t>
            </a:r>
            <a:r>
              <a:rPr lang="ja-JP" altLang="en-US"/>
              <a:t>入力画像，出力画像，変換行列，画像サイズ</a:t>
            </a:r>
            <a:r>
              <a:rPr lang="en-US" altLang="ja-JP" dirty="0"/>
              <a:t>);</a:t>
            </a:r>
            <a:r>
              <a:rPr lang="ja-JP" altLang="en-US"/>
              <a:t>　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/>
              <a:t>getRotationMatrix2D(</a:t>
            </a:r>
            <a:r>
              <a:rPr lang="ja-JP" altLang="en-US"/>
              <a:t>中心座標，回転角度，拡大倍率</a:t>
            </a:r>
            <a:r>
              <a:rPr lang="en-US" altLang="ja-JP" dirty="0"/>
              <a:t>);</a:t>
            </a:r>
          </a:p>
          <a:p>
            <a:pPr lvl="2">
              <a:lnSpc>
                <a:spcPct val="120000"/>
              </a:lnSpc>
            </a:pP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射影変換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 err="1"/>
              <a:t>WarpPerspective</a:t>
            </a:r>
            <a:r>
              <a:rPr lang="en-US" altLang="ja-JP" dirty="0"/>
              <a:t>(</a:t>
            </a:r>
            <a:r>
              <a:rPr lang="ja-JP" altLang="en-US"/>
              <a:t>入力画像，出力画像，変換行列，画像サイズ</a:t>
            </a:r>
            <a:r>
              <a:rPr lang="en-US" altLang="ja-JP" dirty="0"/>
              <a:t>);</a:t>
            </a:r>
          </a:p>
          <a:p>
            <a:pPr lvl="2">
              <a:lnSpc>
                <a:spcPct val="120000"/>
              </a:lnSpc>
            </a:pPr>
            <a:r>
              <a:rPr lang="en-US" altLang="ja-JP" dirty="0" err="1"/>
              <a:t>getPerspectiveTransform</a:t>
            </a:r>
            <a:r>
              <a:rPr lang="en-US" altLang="ja-JP" dirty="0"/>
              <a:t>(</a:t>
            </a:r>
            <a:r>
              <a:rPr lang="ja-JP" altLang="en-US"/>
              <a:t>入力座標，出力座標</a:t>
            </a:r>
            <a:r>
              <a:rPr lang="en-US" altLang="ja-JP" dirty="0"/>
              <a:t>);</a:t>
            </a:r>
          </a:p>
          <a:p>
            <a:pPr lvl="1">
              <a:lnSpc>
                <a:spcPct val="120000"/>
              </a:lnSpc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01486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イメージモザイキング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ja-JP" altLang="en-US"/>
              <a:t>複数の画像をつなぎ合わせる処理</a:t>
            </a:r>
            <a:endParaRPr lang="en-US" altLang="ja-JP" dirty="0"/>
          </a:p>
        </p:txBody>
      </p:sp>
      <p:pic>
        <p:nvPicPr>
          <p:cNvPr id="5" name="図 4" descr="屋外, 記号, 建物, 雪 が含まれている画像&#10;&#10;自動的に生成された説明">
            <a:extLst>
              <a:ext uri="{FF2B5EF4-FFF2-40B4-BE49-F238E27FC236}">
                <a16:creationId xmlns:a16="http://schemas.microsoft.com/office/drawing/2014/main" id="{A58EB266-53F5-6BC5-79B8-F3005B70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69" y="2392825"/>
            <a:ext cx="6811536" cy="43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1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イメージモザイキングの流れ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587" y="1497106"/>
            <a:ext cx="5944037" cy="522436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ja-JP" altLang="en-US"/>
              <a:t>特徴点の検出とマッチング</a:t>
            </a:r>
            <a:endParaRPr lang="en-US" altLang="ja-JP" dirty="0"/>
          </a:p>
          <a:p>
            <a:pPr algn="ctr">
              <a:lnSpc>
                <a:spcPct val="110000"/>
              </a:lnSpc>
            </a:pPr>
            <a:endParaRPr lang="en-US" altLang="ja-JP" dirty="0"/>
          </a:p>
          <a:p>
            <a:pPr algn="ctr">
              <a:lnSpc>
                <a:spcPct val="110000"/>
              </a:lnSpc>
            </a:pPr>
            <a:endParaRPr lang="en-US" altLang="ja-JP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ja-JP" altLang="en-US"/>
              <a:t>幾何学的変換の推定</a:t>
            </a:r>
            <a:endParaRPr lang="en-US" altLang="ja-JP" dirty="0"/>
          </a:p>
          <a:p>
            <a:pPr algn="ctr">
              <a:lnSpc>
                <a:spcPct val="110000"/>
              </a:lnSpc>
            </a:pPr>
            <a:endParaRPr lang="en-US" altLang="ja-JP" dirty="0"/>
          </a:p>
          <a:p>
            <a:pPr algn="ctr">
              <a:lnSpc>
                <a:spcPct val="110000"/>
              </a:lnSpc>
            </a:pPr>
            <a:endParaRPr lang="en-US" altLang="ja-JP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ja-JP" altLang="en-US"/>
              <a:t>画像の幾何学的変換と合成</a:t>
            </a:r>
            <a:endParaRPr lang="en-US" altLang="ja-JP" dirty="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DF884E35-D939-344F-15B9-9562D8686429}"/>
              </a:ext>
            </a:extLst>
          </p:cNvPr>
          <p:cNvSpPr/>
          <p:nvPr/>
        </p:nvSpPr>
        <p:spPr>
          <a:xfrm>
            <a:off x="5151644" y="2386361"/>
            <a:ext cx="657922" cy="1204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AC1C8765-5E50-D1F3-C980-B01DA6DB522F}"/>
              </a:ext>
            </a:extLst>
          </p:cNvPr>
          <p:cNvSpPr/>
          <p:nvPr/>
        </p:nvSpPr>
        <p:spPr>
          <a:xfrm>
            <a:off x="5151644" y="4479947"/>
            <a:ext cx="657922" cy="1204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40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特徴点の検出とマッチング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ja-JP" altLang="en-US"/>
              <a:t>各入力画像に対し特徴点を検出</a:t>
            </a:r>
            <a:endParaRPr lang="en-US" altLang="ja-JP" dirty="0"/>
          </a:p>
        </p:txBody>
      </p:sp>
      <p:pic>
        <p:nvPicPr>
          <p:cNvPr id="5" name="図 4" descr="アパートのビル&#10;&#10;低い精度で自動的に生成された説明">
            <a:extLst>
              <a:ext uri="{FF2B5EF4-FFF2-40B4-BE49-F238E27FC236}">
                <a16:creationId xmlns:a16="http://schemas.microsoft.com/office/drawing/2014/main" id="{F3AF67A3-425E-5A38-7C56-A5DD93BCF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09" y="2605631"/>
            <a:ext cx="9051261" cy="38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04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幾何学的変換の推定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ja-JP" altLang="en-US"/>
              <a:t>変換モデルの推定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/>
              <a:t>画像に対し，どの変換を行うかを決定する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射影変換がよく利用される</a:t>
            </a:r>
            <a:endParaRPr kumimoji="1" lang="en-US" altLang="ja-JP" dirty="0"/>
          </a:p>
        </p:txBody>
      </p:sp>
      <p:pic>
        <p:nvPicPr>
          <p:cNvPr id="4" name="図 3" descr="時計, 写真, 吊るす, 大きい が含まれている画像&#10;&#10;自動的に生成された説明">
            <a:extLst>
              <a:ext uri="{FF2B5EF4-FFF2-40B4-BE49-F238E27FC236}">
                <a16:creationId xmlns:a16="http://schemas.microsoft.com/office/drawing/2014/main" id="{20930EA8-1617-346F-5F57-3D219E406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036" y="3708907"/>
            <a:ext cx="4893560" cy="283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画像の幾何学的変換と合成</a:t>
            </a:r>
            <a:r>
              <a:rPr kumimoji="1" lang="en-US" altLang="ja-JP" dirty="0"/>
              <a:t>①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推定した射影変換により画像をつなぎ合わせる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つなぎ目が目立ってしまう</a:t>
            </a:r>
            <a:endParaRPr kumimoji="1" lang="en-US" altLang="ja-JP" dirty="0"/>
          </a:p>
          <a:p>
            <a:pPr marL="914400" lvl="2" indent="0">
              <a:lnSpc>
                <a:spcPct val="110000"/>
              </a:lnSpc>
              <a:buNone/>
            </a:pPr>
            <a:endParaRPr lang="en-US" altLang="ja-JP" dirty="0"/>
          </a:p>
        </p:txBody>
      </p:sp>
      <p:pic>
        <p:nvPicPr>
          <p:cNvPr id="5" name="図 4" descr="座る, 建物, モニター, 時計 が含まれている画像&#10;&#10;自動的に生成された説明">
            <a:extLst>
              <a:ext uri="{FF2B5EF4-FFF2-40B4-BE49-F238E27FC236}">
                <a16:creationId xmlns:a16="http://schemas.microsoft.com/office/drawing/2014/main" id="{B827B9F5-F45C-324F-C0E6-7A360A5BE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67" y="2781771"/>
            <a:ext cx="5763322" cy="376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2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ja-JP" altLang="en-US"/>
              <a:t>座標</a:t>
            </a:r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</a:t>
            </a:r>
            <a:r>
              <a:rPr lang="ja-JP" altLang="en-US"/>
              <a:t>の点を</a:t>
            </a:r>
            <a:r>
              <a:rPr lang="ja-JP" altLang="en-US">
                <a:solidFill>
                  <a:srgbClr val="FF0000"/>
                </a:solidFill>
              </a:rPr>
              <a:t>変換により</a:t>
            </a:r>
            <a:r>
              <a:rPr lang="ja-JP" altLang="en-US"/>
              <a:t>座標</a:t>
            </a:r>
            <a:r>
              <a:rPr lang="en-US" altLang="ja-JP" dirty="0"/>
              <a:t>(</a:t>
            </a:r>
            <a:r>
              <a:rPr lang="en-US" altLang="ja-JP" dirty="0" err="1"/>
              <a:t>x’,y</a:t>
            </a:r>
            <a:r>
              <a:rPr lang="en-US" altLang="ja-JP" dirty="0"/>
              <a:t>’)</a:t>
            </a:r>
            <a:r>
              <a:rPr lang="ja-JP" altLang="en-US"/>
              <a:t>に移動</a:t>
            </a:r>
            <a:endParaRPr lang="en-US" altLang="ja-JP" dirty="0"/>
          </a:p>
          <a:p>
            <a:pPr>
              <a:lnSpc>
                <a:spcPct val="110000"/>
              </a:lnSpc>
            </a:pPr>
            <a:r>
              <a:rPr lang="en-US" altLang="ja-JP" dirty="0"/>
              <a:t>2×2</a:t>
            </a:r>
            <a:r>
              <a:rPr lang="ja-JP" altLang="en-US"/>
              <a:t>のベクトル</a:t>
            </a: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EEE9081-8502-9EA2-1206-B650732C8F0B}"/>
              </a:ext>
            </a:extLst>
          </p:cNvPr>
          <p:cNvSpPr/>
          <p:nvPr/>
        </p:nvSpPr>
        <p:spPr>
          <a:xfrm>
            <a:off x="686893" y="3087020"/>
            <a:ext cx="3657600" cy="31975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線形変換</a:t>
            </a: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1039D442-5651-8CB0-077B-A3A5BC73869A}"/>
              </a:ext>
            </a:extLst>
          </p:cNvPr>
          <p:cNvGrpSpPr/>
          <p:nvPr/>
        </p:nvGrpSpPr>
        <p:grpSpPr>
          <a:xfrm>
            <a:off x="811447" y="3106997"/>
            <a:ext cx="3408492" cy="3129151"/>
            <a:chOff x="1096255" y="2367322"/>
            <a:chExt cx="3408492" cy="3129151"/>
          </a:xfrm>
        </p:grpSpPr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FBC80706-8FA5-81FF-AE58-AEC07DE12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343" y="2685266"/>
              <a:ext cx="0" cy="2743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E2BD0370-3425-BB33-E4A0-05AA569ECFDF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68" y="5161205"/>
              <a:ext cx="3055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95F61876-D6A5-030D-A365-C89431A31936}"/>
                </a:ext>
              </a:extLst>
            </p:cNvPr>
            <p:cNvSpPr txBox="1"/>
            <p:nvPr/>
          </p:nvSpPr>
          <p:spPr>
            <a:xfrm>
              <a:off x="1096255" y="5127141"/>
              <a:ext cx="344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O</a:t>
              </a:r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468F53BE-0F2F-23D6-EA2C-6E6097F3DBCA}"/>
                </a:ext>
              </a:extLst>
            </p:cNvPr>
            <p:cNvSpPr/>
            <p:nvPr/>
          </p:nvSpPr>
          <p:spPr>
            <a:xfrm>
              <a:off x="1779304" y="4225409"/>
              <a:ext cx="86061" cy="86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3805E4C5-DCB9-6746-1665-835009282C78}"/>
                </a:ext>
              </a:extLst>
            </p:cNvPr>
            <p:cNvSpPr/>
            <p:nvPr/>
          </p:nvSpPr>
          <p:spPr>
            <a:xfrm>
              <a:off x="3393458" y="3964927"/>
              <a:ext cx="86061" cy="86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AA968EB-6F3E-2809-D4CE-D50ECA6D6B4E}"/>
                </a:ext>
              </a:extLst>
            </p:cNvPr>
            <p:cNvSpPr txBox="1"/>
            <p:nvPr/>
          </p:nvSpPr>
          <p:spPr>
            <a:xfrm>
              <a:off x="1488695" y="4367005"/>
              <a:ext cx="753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(x, y)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77A85E7-5494-A1DD-85C0-F59378935B13}"/>
                </a:ext>
              </a:extLst>
            </p:cNvPr>
            <p:cNvSpPr txBox="1"/>
            <p:nvPr/>
          </p:nvSpPr>
          <p:spPr>
            <a:xfrm>
              <a:off x="3052944" y="4120622"/>
              <a:ext cx="853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(x’, y’)</a:t>
              </a:r>
              <a:endParaRPr kumimoji="1" lang="ja-JP" altLang="en-US"/>
            </a:p>
          </p:txBody>
        </p:sp>
        <p:sp>
          <p:nvSpPr>
            <p:cNvPr id="26" name="右矢印 25">
              <a:extLst>
                <a:ext uri="{FF2B5EF4-FFF2-40B4-BE49-F238E27FC236}">
                  <a16:creationId xmlns:a16="http://schemas.microsoft.com/office/drawing/2014/main" id="{A45CD65B-9E66-04CD-B3C2-E29FB8B97245}"/>
                </a:ext>
              </a:extLst>
            </p:cNvPr>
            <p:cNvSpPr/>
            <p:nvPr/>
          </p:nvSpPr>
          <p:spPr>
            <a:xfrm rot="20976575">
              <a:off x="1918447" y="4053387"/>
              <a:ext cx="1401432" cy="140883"/>
            </a:xfrm>
            <a:prstGeom prst="rightArrow">
              <a:avLst>
                <a:gd name="adj1" fmla="val 50000"/>
                <a:gd name="adj2" fmla="val 66465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4C3F9DA-8D92-8B4A-39FA-E4689C4095AE}"/>
                </a:ext>
              </a:extLst>
            </p:cNvPr>
            <p:cNvSpPr txBox="1"/>
            <p:nvPr/>
          </p:nvSpPr>
          <p:spPr>
            <a:xfrm>
              <a:off x="1220838" y="2367322"/>
              <a:ext cx="344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y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433473F-1CB5-6D23-4D71-F1431F215750}"/>
                </a:ext>
              </a:extLst>
            </p:cNvPr>
            <p:cNvSpPr txBox="1"/>
            <p:nvPr/>
          </p:nvSpPr>
          <p:spPr>
            <a:xfrm>
              <a:off x="4160587" y="5003321"/>
              <a:ext cx="344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/>
            </a:p>
          </p:txBody>
        </p:sp>
      </p:grp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1451C59-1A13-6F07-0865-721C2CC23860}"/>
              </a:ext>
            </a:extLst>
          </p:cNvPr>
          <p:cNvSpPr txBox="1"/>
          <p:nvPr/>
        </p:nvSpPr>
        <p:spPr>
          <a:xfrm>
            <a:off x="7390987" y="5370456"/>
            <a:ext cx="339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>
                <a:solidFill>
                  <a:schemeClr val="accent5">
                    <a:lumMod val="50000"/>
                  </a:schemeClr>
                </a:solidFill>
                <a:latin typeface="+mn-ea"/>
              </a:rPr>
              <a:t>変換式</a:t>
            </a:r>
            <a:r>
              <a:rPr lang="en-US" altLang="ja-JP" sz="36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ja-JP" altLang="en-US" sz="3600">
                <a:solidFill>
                  <a:schemeClr val="accent5">
                    <a:lumMod val="50000"/>
                  </a:schemeClr>
                </a:solidFill>
                <a:latin typeface="+mn-ea"/>
              </a:rPr>
              <a:t>一般形</a:t>
            </a:r>
            <a:r>
              <a:rPr lang="en-US" altLang="ja-JP" sz="36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endParaRPr kumimoji="1" lang="ja-JP" altLang="en-US" sz="360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曲折矢印 33">
            <a:extLst>
              <a:ext uri="{FF2B5EF4-FFF2-40B4-BE49-F238E27FC236}">
                <a16:creationId xmlns:a16="http://schemas.microsoft.com/office/drawing/2014/main" id="{209F87AB-E3B4-CAE3-DAE3-7638138C66BF}"/>
              </a:ext>
            </a:extLst>
          </p:cNvPr>
          <p:cNvSpPr/>
          <p:nvPr/>
        </p:nvSpPr>
        <p:spPr>
          <a:xfrm rot="5400000" flipV="1">
            <a:off x="4038305" y="1962102"/>
            <a:ext cx="835244" cy="4649759"/>
          </a:xfrm>
          <a:prstGeom prst="bentArrow">
            <a:avLst>
              <a:gd name="adj1" fmla="val 15855"/>
              <a:gd name="adj2" fmla="val 28658"/>
              <a:gd name="adj3" fmla="val 25000"/>
              <a:gd name="adj4" fmla="val 510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4CDDFED-9386-4AAD-9FFA-6620803EF2C3}"/>
              </a:ext>
            </a:extLst>
          </p:cNvPr>
          <p:cNvSpPr txBox="1"/>
          <p:nvPr/>
        </p:nvSpPr>
        <p:spPr>
          <a:xfrm>
            <a:off x="4999231" y="3223028"/>
            <a:ext cx="1106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>
                <a:solidFill>
                  <a:srgbClr val="FF0000"/>
                </a:solidFill>
              </a:rPr>
              <a:t>変換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  <p:pic>
        <p:nvPicPr>
          <p:cNvPr id="37" name="図 36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2CF71AAF-73B8-CF75-CBCA-60CB49AEE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427" y="2857395"/>
            <a:ext cx="4217758" cy="23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画像の幾何学的変換と合成</a:t>
            </a:r>
            <a:r>
              <a:rPr lang="en-US" altLang="ja-JP" dirty="0"/>
              <a:t>②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ja-JP" altLang="en-US"/>
              <a:t>アルファブレンディング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/>
              <a:t>重なった部分の画素値を混ぜ合わせる</a:t>
            </a:r>
            <a:endParaRPr kumimoji="1" lang="en-US" altLang="ja-JP" dirty="0"/>
          </a:p>
        </p:txBody>
      </p:sp>
      <p:pic>
        <p:nvPicPr>
          <p:cNvPr id="6" name="図 5" descr="座る, テーブル, 建物, 時計 が含まれている画像&#10;&#10;自動的に生成された説明">
            <a:extLst>
              <a:ext uri="{FF2B5EF4-FFF2-40B4-BE49-F238E27FC236}">
                <a16:creationId xmlns:a16="http://schemas.microsoft.com/office/drawing/2014/main" id="{401F94FB-B950-86AC-3D0F-EC862512C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83" y="2765223"/>
            <a:ext cx="5801366" cy="39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9647F-6EAB-7248-A296-9EB33FA5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</a:t>
            </a:r>
            <a:r>
              <a:rPr kumimoji="1" lang="en-US" altLang="ja-JP" dirty="0"/>
              <a:t>07</a:t>
            </a:r>
            <a:r>
              <a:rPr lang="en-US" altLang="ja-JP" dirty="0"/>
              <a:t>-02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32F32F-F8C1-1B4C-BB42-9BC385E5C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ja-JP" altLang="en-US"/>
              <a:t>実際に</a:t>
            </a:r>
            <a:r>
              <a:rPr lang="ja-JP" altLang="en-US"/>
              <a:t>パノラマ画像を作成しよう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/>
              <a:t>mc07_02.cpp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/>
              <a:t>特徴点の計算</a:t>
            </a:r>
            <a:endParaRPr lang="en-US" altLang="ja-JP" dirty="0"/>
          </a:p>
          <a:p>
            <a:pPr lvl="2">
              <a:lnSpc>
                <a:spcPct val="120000"/>
              </a:lnSpc>
            </a:pPr>
            <a:r>
              <a:rPr lang="en-US" altLang="ja-JP" dirty="0" err="1"/>
              <a:t>akaze</a:t>
            </a:r>
            <a:r>
              <a:rPr lang="en-US" altLang="ja-JP" dirty="0"/>
              <a:t>-&gt;</a:t>
            </a:r>
            <a:r>
              <a:rPr lang="en-US" altLang="ja-JP" dirty="0" err="1"/>
              <a:t>detectAndCompute</a:t>
            </a:r>
            <a:r>
              <a:rPr lang="en-US" altLang="ja-JP" dirty="0"/>
              <a:t>(</a:t>
            </a:r>
            <a:r>
              <a:rPr lang="ja-JP" altLang="en-US"/>
              <a:t>入力画像，マスク，特徴点，特徴記述子</a:t>
            </a:r>
            <a:r>
              <a:rPr lang="en-US" altLang="ja-JP" dirty="0"/>
              <a:t>);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特徴点のマッチング</a:t>
            </a:r>
            <a:r>
              <a:rPr lang="en-US" altLang="ja-JP" dirty="0"/>
              <a:t>(k</a:t>
            </a:r>
            <a:r>
              <a:rPr lang="ja-JP" altLang="en-US"/>
              <a:t>最近傍探索</a:t>
            </a:r>
            <a:r>
              <a:rPr lang="en-US" altLang="ja-JP" dirty="0"/>
              <a:t>)</a:t>
            </a:r>
          </a:p>
          <a:p>
            <a:pPr lvl="2">
              <a:lnSpc>
                <a:spcPct val="120000"/>
              </a:lnSpc>
            </a:pPr>
            <a:r>
              <a:rPr lang="en-US" altLang="ja-JP" dirty="0"/>
              <a:t>matcher-&gt;</a:t>
            </a:r>
            <a:r>
              <a:rPr lang="en-US" altLang="ja-JP" dirty="0" err="1"/>
              <a:t>knnmatch</a:t>
            </a:r>
            <a:r>
              <a:rPr lang="en-US" altLang="ja-JP" dirty="0"/>
              <a:t>(</a:t>
            </a:r>
            <a:r>
              <a:rPr lang="ja-JP" altLang="en-US"/>
              <a:t>特徴記述子</a:t>
            </a:r>
            <a:r>
              <a:rPr lang="en-US" altLang="ja-JP" dirty="0"/>
              <a:t>1</a:t>
            </a:r>
            <a:r>
              <a:rPr lang="ja-JP" altLang="en-US"/>
              <a:t>，特徴記述子</a:t>
            </a:r>
            <a:r>
              <a:rPr lang="en-US" altLang="ja-JP" dirty="0"/>
              <a:t>2</a:t>
            </a:r>
            <a:r>
              <a:rPr lang="ja-JP" altLang="en-US"/>
              <a:t>，出力，近傍個数</a:t>
            </a:r>
            <a:r>
              <a:rPr lang="en-US" altLang="ja-JP" dirty="0"/>
              <a:t>)</a:t>
            </a:r>
          </a:p>
          <a:p>
            <a:pPr lvl="1">
              <a:lnSpc>
                <a:spcPct val="120000"/>
              </a:lnSpc>
            </a:pPr>
            <a:r>
              <a:rPr lang="ja-JP" altLang="en-US"/>
              <a:t>パノラマ画像の生成</a:t>
            </a:r>
          </a:p>
          <a:p>
            <a:pPr lvl="2">
              <a:lnSpc>
                <a:spcPct val="120000"/>
              </a:lnSpc>
            </a:pPr>
            <a:r>
              <a:rPr lang="en-US" altLang="ja-JP" dirty="0"/>
              <a:t>stitcher-&gt;stitch(</a:t>
            </a:r>
            <a:r>
              <a:rPr lang="ja-JP" altLang="en-US"/>
              <a:t>入力画像，出力画像</a:t>
            </a:r>
            <a:r>
              <a:rPr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917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9301E-81BA-624E-9516-F4F18433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 dirty="0"/>
              <a:t>07</a:t>
            </a:r>
            <a:endParaRPr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23C71746-36E3-D743-ADC8-2165CDE8A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03864"/>
              </a:buClr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任意の変換を使って動画を作成</a:t>
            </a:r>
            <a:endParaRPr lang="ja-JP" altLang="en-US" dirty="0">
              <a:ea typeface="游ゴシック"/>
            </a:endParaRPr>
          </a:p>
          <a:p>
            <a:pPr lvl="1"/>
            <a:r>
              <a:rPr lang="ja-JP" altLang="en-US"/>
              <a:t>１０秒程度のムービーを提出</a:t>
            </a:r>
          </a:p>
          <a:p>
            <a:pPr lvl="1"/>
            <a:r>
              <a:rPr lang="en-US" altLang="ja-JP" dirty="0"/>
              <a:t>QuickTime</a:t>
            </a:r>
            <a:r>
              <a:rPr lang="ja-JP" altLang="en-US"/>
              <a:t>を利用</a:t>
            </a:r>
          </a:p>
          <a:p>
            <a:pPr lvl="2"/>
            <a:r>
              <a:rPr lang="ja-JP" altLang="en-US"/>
              <a:t>「ファイル」の「新規画面収録」で範囲指定録画</a:t>
            </a:r>
          </a:p>
          <a:p>
            <a:pPr marL="0" indent="0">
              <a:buNone/>
            </a:pPr>
            <a:endParaRPr lang="ja-JP" altLang="en-US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43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主な線形変換</a:t>
            </a:r>
            <a:r>
              <a:rPr kumimoji="1" lang="en-US" altLang="ja-JP" dirty="0"/>
              <a:t>①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拡大・縮小</a:t>
            </a:r>
            <a:endParaRPr lang="en-US" altLang="ja-JP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C6B2D619-E4F9-8F7F-0959-906ADF9C5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48" y="2771004"/>
            <a:ext cx="7153941" cy="3630304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5A7294B-F6DC-EAD6-C4E9-E6DEF72360D2}"/>
              </a:ext>
            </a:extLst>
          </p:cNvPr>
          <p:cNvGrpSpPr/>
          <p:nvPr/>
        </p:nvGrpSpPr>
        <p:grpSpPr>
          <a:xfrm>
            <a:off x="497311" y="3394692"/>
            <a:ext cx="3690376" cy="3148213"/>
            <a:chOff x="497311" y="3761452"/>
            <a:chExt cx="3690376" cy="3148213"/>
          </a:xfrm>
        </p:grpSpPr>
        <p:pic>
          <p:nvPicPr>
            <p:cNvPr id="8" name="図 7" descr="ホワイトボードに書かれた文字&#10;&#10;自動的に生成された説明">
              <a:extLst>
                <a:ext uri="{FF2B5EF4-FFF2-40B4-BE49-F238E27FC236}">
                  <a16:creationId xmlns:a16="http://schemas.microsoft.com/office/drawing/2014/main" id="{0CBB3E88-FD4D-0810-E643-EB4C49C2F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11" y="3761452"/>
              <a:ext cx="3690376" cy="176931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8EF9177F-BE46-28BF-200B-984518DDC829}"/>
                </a:ext>
              </a:extLst>
            </p:cNvPr>
            <p:cNvSpPr txBox="1"/>
            <p:nvPr/>
          </p:nvSpPr>
          <p:spPr>
            <a:xfrm>
              <a:off x="571558" y="5709336"/>
              <a:ext cx="35418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i="1" dirty="0" err="1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S</a:t>
              </a:r>
              <a:r>
                <a:rPr lang="en-US" altLang="ja-JP" sz="3600" i="1" baseline="-25000" dirty="0" err="1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x</a:t>
              </a:r>
              <a:r>
                <a:rPr lang="en-US" altLang="ja-JP" sz="3600" i="1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ja-JP" sz="3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: x</a:t>
              </a:r>
              <a:r>
                <a:rPr lang="ja-JP" altLang="en-US" sz="360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方向の倍率</a:t>
              </a:r>
              <a:endParaRPr lang="en-US" altLang="ja-JP" sz="3600" dirty="0">
                <a:solidFill>
                  <a:schemeClr val="accent5">
                    <a:lumMod val="50000"/>
                  </a:schemeClr>
                </a:solidFill>
                <a:latin typeface="+mn-ea"/>
              </a:endParaRPr>
            </a:p>
            <a:p>
              <a:r>
                <a:rPr lang="en-US" altLang="ja-JP" sz="3600" i="1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S</a:t>
              </a:r>
              <a:r>
                <a:rPr lang="en-US" altLang="ja-JP" sz="3600" i="1" baseline="-250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y</a:t>
              </a:r>
              <a:r>
                <a:rPr lang="en-US" altLang="ja-JP" sz="3600" i="1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ja-JP" sz="36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: y</a:t>
              </a:r>
              <a:r>
                <a:rPr lang="ja-JP" altLang="en-US" sz="360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方向の倍率</a:t>
              </a:r>
              <a:endParaRPr kumimoji="1" lang="ja-JP" altLang="en-US" sz="3600" i="1">
                <a:solidFill>
                  <a:schemeClr val="accent5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17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主な線形変換</a:t>
            </a:r>
            <a:r>
              <a:rPr lang="en-US" altLang="ja-JP" dirty="0"/>
              <a:t>②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回転</a:t>
            </a:r>
            <a:endParaRPr lang="en-US" altLang="ja-JP" dirty="0"/>
          </a:p>
        </p:txBody>
      </p:sp>
      <p:pic>
        <p:nvPicPr>
          <p:cNvPr id="9" name="図 8" descr="文字の書かれた紙&#10;&#10;低い精度で自動的に生成された説明">
            <a:extLst>
              <a:ext uri="{FF2B5EF4-FFF2-40B4-BE49-F238E27FC236}">
                <a16:creationId xmlns:a16="http://schemas.microsoft.com/office/drawing/2014/main" id="{6119FA8F-296F-9746-DB54-93E22EC97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56" y="1661009"/>
            <a:ext cx="5091234" cy="4887709"/>
          </a:xfrm>
          <a:prstGeom prst="rect">
            <a:avLst/>
          </a:prstGeom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FB6AA06-CAF2-C8A6-482C-566820B292D1}"/>
              </a:ext>
            </a:extLst>
          </p:cNvPr>
          <p:cNvGrpSpPr/>
          <p:nvPr/>
        </p:nvGrpSpPr>
        <p:grpSpPr>
          <a:xfrm>
            <a:off x="642492" y="3128629"/>
            <a:ext cx="4460748" cy="2940151"/>
            <a:chOff x="642492" y="3139780"/>
            <a:chExt cx="4460748" cy="2940151"/>
          </a:xfrm>
        </p:grpSpPr>
        <p:pic>
          <p:nvPicPr>
            <p:cNvPr id="5" name="図 4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264A54FB-09B7-56FE-F3CE-9FC9B82B5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92" y="3139780"/>
              <a:ext cx="4460748" cy="211992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4D2BE16-B463-3B2A-DE80-0D7EA04C8CDE}"/>
                </a:ext>
              </a:extLst>
            </p:cNvPr>
            <p:cNvSpPr txBox="1"/>
            <p:nvPr/>
          </p:nvSpPr>
          <p:spPr>
            <a:xfrm>
              <a:off x="1253115" y="5372045"/>
              <a:ext cx="32395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000" dirty="0" err="1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θ</a:t>
              </a:r>
              <a:r>
                <a:rPr lang="en-US" altLang="ja-JP" sz="4000" i="1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ja-JP" sz="40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: </a:t>
              </a:r>
              <a:r>
                <a:rPr lang="ja-JP" altLang="en-US" sz="400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回転角度</a:t>
              </a:r>
              <a:endParaRPr lang="en-US" altLang="ja-JP" sz="4000" dirty="0">
                <a:solidFill>
                  <a:schemeClr val="accent5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89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主な線形変換</a:t>
            </a:r>
            <a:r>
              <a:rPr lang="en-US" altLang="ja-JP" dirty="0"/>
              <a:t>③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鏡映</a:t>
            </a:r>
            <a:r>
              <a:rPr kumimoji="1" lang="en-US" altLang="ja-JP" dirty="0"/>
              <a:t>(x</a:t>
            </a:r>
            <a:r>
              <a:rPr kumimoji="1" lang="ja-JP" altLang="en-US"/>
              <a:t>軸，</a:t>
            </a:r>
            <a:r>
              <a:rPr kumimoji="1" lang="en-US" altLang="ja-JP" dirty="0"/>
              <a:t>y</a:t>
            </a:r>
            <a:r>
              <a:rPr kumimoji="1" lang="ja-JP" altLang="en-US"/>
              <a:t>軸</a:t>
            </a:r>
            <a:r>
              <a:rPr kumimoji="1" lang="en-US" altLang="ja-JP" dirty="0"/>
              <a:t>)</a:t>
            </a:r>
            <a:endParaRPr lang="en-US" altLang="ja-JP" dirty="0"/>
          </a:p>
        </p:txBody>
      </p:sp>
      <p:pic>
        <p:nvPicPr>
          <p:cNvPr id="5" name="図 4" descr="時計, 水 が含まれている画像&#10;&#10;自動的に生成された説明">
            <a:extLst>
              <a:ext uri="{FF2B5EF4-FFF2-40B4-BE49-F238E27FC236}">
                <a16:creationId xmlns:a16="http://schemas.microsoft.com/office/drawing/2014/main" id="{D49BF3DD-DB7A-D106-E6F4-CB9979551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5" y="2456713"/>
            <a:ext cx="3670148" cy="1944574"/>
          </a:xfrm>
          <a:prstGeom prst="rect">
            <a:avLst/>
          </a:prstGeom>
        </p:spPr>
      </p:pic>
      <p:pic>
        <p:nvPicPr>
          <p:cNvPr id="9" name="図 8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44799557-C7BC-D8CF-AA30-3E0A50691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6" y="4654657"/>
            <a:ext cx="3670147" cy="1944574"/>
          </a:xfrm>
          <a:prstGeom prst="rect">
            <a:avLst/>
          </a:prstGeom>
        </p:spPr>
      </p:pic>
      <p:pic>
        <p:nvPicPr>
          <p:cNvPr id="11" name="図 10" descr="写真, 小さい, 飛ぶ, 凧 が含まれている画像&#10;&#10;自動的に生成された説明">
            <a:extLst>
              <a:ext uri="{FF2B5EF4-FFF2-40B4-BE49-F238E27FC236}">
                <a16:creationId xmlns:a16="http://schemas.microsoft.com/office/drawing/2014/main" id="{6337570C-E4BD-F2BC-BA7B-9C580C7C0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806" y="1765432"/>
            <a:ext cx="5548205" cy="49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9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主な線形変換</a:t>
            </a:r>
            <a:r>
              <a:rPr kumimoji="1" lang="en-US" altLang="ja-JP" dirty="0"/>
              <a:t>④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鏡映</a:t>
            </a:r>
            <a:r>
              <a:rPr kumimoji="1" lang="en-US" altLang="ja-JP" dirty="0"/>
              <a:t>(y=x)</a:t>
            </a:r>
            <a:endParaRPr lang="en-US" altLang="ja-JP" dirty="0"/>
          </a:p>
        </p:txBody>
      </p:sp>
      <p:pic>
        <p:nvPicPr>
          <p:cNvPr id="5" name="図 4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9C1A0F35-14AD-24CB-A7EB-B058885CB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2943279"/>
            <a:ext cx="4107691" cy="2225069"/>
          </a:xfrm>
          <a:prstGeom prst="rect">
            <a:avLst/>
          </a:prstGeom>
        </p:spPr>
      </p:pic>
      <p:pic>
        <p:nvPicPr>
          <p:cNvPr id="8" name="図 7" descr="写真, 小さ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3139F14-C7BA-0CAC-8E9D-299CFA685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54" y="1810872"/>
            <a:ext cx="5348709" cy="49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8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主な線形変換</a:t>
            </a:r>
            <a:r>
              <a:rPr kumimoji="1" lang="en-US" altLang="ja-JP" dirty="0"/>
              <a:t>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スキュー</a:t>
            </a:r>
            <a:r>
              <a:rPr kumimoji="1" lang="en-US" altLang="ja-JP" dirty="0"/>
              <a:t>(x</a:t>
            </a:r>
            <a:r>
              <a:rPr kumimoji="1" lang="ja-JP" altLang="en-US"/>
              <a:t>軸方向</a:t>
            </a:r>
            <a:r>
              <a:rPr kumimoji="1" lang="en-US" altLang="ja-JP" dirty="0"/>
              <a:t>)</a:t>
            </a:r>
            <a:endParaRPr lang="en-US" altLang="ja-JP" dirty="0"/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DFBC5620-573B-EC33-F111-023FCBB7A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96" y="2427292"/>
            <a:ext cx="7772400" cy="4121426"/>
          </a:xfrm>
          <a:prstGeom prst="rect">
            <a:avLst/>
          </a:prstGeom>
        </p:spPr>
      </p:pic>
      <p:pic>
        <p:nvPicPr>
          <p:cNvPr id="10" name="図 9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8FF1E9C3-6B92-CA3D-E00E-E3E52BB92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" y="3135800"/>
            <a:ext cx="3993136" cy="194698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C139FC-938A-72AA-4D89-A39CF0D9559E}"/>
              </a:ext>
            </a:extLst>
          </p:cNvPr>
          <p:cNvSpPr txBox="1"/>
          <p:nvPr/>
        </p:nvSpPr>
        <p:spPr>
          <a:xfrm>
            <a:off x="766085" y="5233047"/>
            <a:ext cx="2512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i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b </a:t>
            </a:r>
            <a:r>
              <a:rPr lang="en-US" altLang="ja-JP" sz="4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=</a:t>
            </a:r>
            <a:r>
              <a:rPr lang="en-US" altLang="ja-JP" sz="4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tanθ</a:t>
            </a:r>
            <a:endParaRPr lang="en-US" altLang="ja-JP" sz="4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421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主な線形変換</a:t>
            </a:r>
            <a:r>
              <a:rPr lang="en-US" altLang="ja-JP" dirty="0"/>
              <a:t>⑥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スキュー</a:t>
            </a:r>
            <a:r>
              <a:rPr kumimoji="1" lang="en-US" altLang="ja-JP" dirty="0"/>
              <a:t>(y</a:t>
            </a:r>
            <a:r>
              <a:rPr kumimoji="1" lang="ja-JP" altLang="en-US"/>
              <a:t>軸方向</a:t>
            </a:r>
            <a:r>
              <a:rPr kumimoji="1" lang="en-US" altLang="ja-JP" dirty="0"/>
              <a:t>)</a:t>
            </a:r>
            <a:endParaRPr lang="en-US" altLang="ja-JP" dirty="0"/>
          </a:p>
        </p:txBody>
      </p:sp>
      <p:pic>
        <p:nvPicPr>
          <p:cNvPr id="12" name="図 11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11778636-72DB-2FA1-9E5B-7ECBC38F2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96" y="2544417"/>
            <a:ext cx="7772400" cy="4004301"/>
          </a:xfrm>
          <a:prstGeom prst="rect">
            <a:avLst/>
          </a:prstGeom>
        </p:spPr>
      </p:pic>
      <p:pic>
        <p:nvPicPr>
          <p:cNvPr id="16" name="図 15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2B59A1DD-DF96-9466-F7BC-888439EE7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7" y="3135800"/>
            <a:ext cx="3957879" cy="194698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2E0A7C-236C-2D43-69CE-1BFB649D6886}"/>
              </a:ext>
            </a:extLst>
          </p:cNvPr>
          <p:cNvSpPr txBox="1"/>
          <p:nvPr/>
        </p:nvSpPr>
        <p:spPr>
          <a:xfrm>
            <a:off x="766085" y="5233047"/>
            <a:ext cx="2512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i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c </a:t>
            </a:r>
            <a:r>
              <a:rPr lang="en-US" altLang="ja-JP" sz="4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=</a:t>
            </a:r>
            <a:r>
              <a:rPr lang="en-US" altLang="ja-JP" sz="4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tanθ</a:t>
            </a:r>
            <a:endParaRPr lang="en-US" altLang="ja-JP" sz="4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411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合成変換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ja-JP" altLang="en-US"/>
              <a:t>線形変換を組み合わせて変換</a:t>
            </a:r>
            <a:endParaRPr kumimoji="1" lang="en-US" altLang="ja-JP" dirty="0"/>
          </a:p>
          <a:p>
            <a:pPr>
              <a:lnSpc>
                <a:spcPct val="110000"/>
              </a:lnSpc>
            </a:pPr>
            <a:r>
              <a:rPr lang="ja-JP" altLang="en-US"/>
              <a:t>変換の順番によって</a:t>
            </a: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/>
              <a:t>　結果が変わる</a:t>
            </a: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</p:txBody>
      </p:sp>
      <p:pic>
        <p:nvPicPr>
          <p:cNvPr id="5" name="図 4" descr="異なる, 項目, です, 写真 が含まれている画像&#10;&#10;自動的に生成された説明">
            <a:extLst>
              <a:ext uri="{FF2B5EF4-FFF2-40B4-BE49-F238E27FC236}">
                <a16:creationId xmlns:a16="http://schemas.microsoft.com/office/drawing/2014/main" id="{4C1BA601-6943-347A-3F71-563586B62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96" y="2190572"/>
            <a:ext cx="4849744" cy="453090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02655F-22A3-8061-A31C-51F50DEE622E}"/>
              </a:ext>
            </a:extLst>
          </p:cNvPr>
          <p:cNvSpPr txBox="1"/>
          <p:nvPr/>
        </p:nvSpPr>
        <p:spPr>
          <a:xfrm>
            <a:off x="1483112" y="4099823"/>
            <a:ext cx="452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accent6">
                    <a:lumMod val="75000"/>
                  </a:schemeClr>
                </a:solidFill>
              </a:rPr>
              <a:t>①</a:t>
            </a:r>
            <a:r>
              <a:rPr kumimoji="1" lang="ja-JP" altLang="en-US" sz="4000">
                <a:solidFill>
                  <a:schemeClr val="accent6">
                    <a:lumMod val="75000"/>
                  </a:schemeClr>
                </a:solidFill>
              </a:rPr>
              <a:t>回転</a:t>
            </a:r>
            <a:r>
              <a:rPr kumimoji="1" lang="en-US" altLang="ja-JP" sz="4000" dirty="0">
                <a:solidFill>
                  <a:schemeClr val="accent6">
                    <a:lumMod val="75000"/>
                  </a:schemeClr>
                </a:solidFill>
              </a:rPr>
              <a:t>→</a:t>
            </a:r>
            <a:r>
              <a:rPr kumimoji="1" lang="ja-JP" altLang="en-US" sz="4000">
                <a:solidFill>
                  <a:schemeClr val="accent6">
                    <a:lumMod val="75000"/>
                  </a:schemeClr>
                </a:solidFill>
              </a:rPr>
              <a:t>鏡映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BD327B-8F27-1D7A-1739-674DCFA5095F}"/>
              </a:ext>
            </a:extLst>
          </p:cNvPr>
          <p:cNvSpPr txBox="1"/>
          <p:nvPr/>
        </p:nvSpPr>
        <p:spPr>
          <a:xfrm>
            <a:off x="1483112" y="5006951"/>
            <a:ext cx="452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solidFill>
                  <a:srgbClr val="FF0000"/>
                </a:solidFill>
              </a:rPr>
              <a:t>②</a:t>
            </a:r>
            <a:r>
              <a:rPr lang="ja-JP" altLang="en-US" sz="4000">
                <a:solidFill>
                  <a:srgbClr val="FF0000"/>
                </a:solidFill>
              </a:rPr>
              <a:t>鏡映</a:t>
            </a:r>
            <a:r>
              <a:rPr kumimoji="1" lang="en-US" altLang="ja-JP" sz="4000" dirty="0">
                <a:solidFill>
                  <a:srgbClr val="FF0000"/>
                </a:solidFill>
              </a:rPr>
              <a:t>→</a:t>
            </a:r>
            <a:r>
              <a:rPr lang="ja-JP" altLang="en-US" sz="4000">
                <a:solidFill>
                  <a:srgbClr val="FF0000"/>
                </a:solidFill>
              </a:rPr>
              <a:t>回転</a:t>
            </a:r>
            <a:endParaRPr kumimoji="1" lang="ja-JP" altLang="en-US" sz="4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30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3197</TotalTime>
  <Words>512</Words>
  <Application>Microsoft Office PowerPoint</Application>
  <PresentationFormat>ワイド画面</PresentationFormat>
  <Paragraphs>115</Paragraphs>
  <Slides>22</Slides>
  <Notes>0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3" baseType="lpstr">
      <vt:lpstr>Office テーマ</vt:lpstr>
      <vt:lpstr>メディアコンピューティング2023 </vt:lpstr>
      <vt:lpstr>線形変換</vt:lpstr>
      <vt:lpstr>主な線形変換①</vt:lpstr>
      <vt:lpstr>主な線形変換②</vt:lpstr>
      <vt:lpstr>主な線形変換③</vt:lpstr>
      <vt:lpstr>主な線形変換④</vt:lpstr>
      <vt:lpstr>主な線形変換⑤</vt:lpstr>
      <vt:lpstr>主な線形変換⑥</vt:lpstr>
      <vt:lpstr>合成変換</vt:lpstr>
      <vt:lpstr>平行移動を含む変換</vt:lpstr>
      <vt:lpstr>アフィン変換</vt:lpstr>
      <vt:lpstr>アフィン変換の例</vt:lpstr>
      <vt:lpstr>射影変換</vt:lpstr>
      <vt:lpstr>演習07-01</vt:lpstr>
      <vt:lpstr>イメージモザイキング</vt:lpstr>
      <vt:lpstr>イメージモザイキングの流れ</vt:lpstr>
      <vt:lpstr>特徴点の検出とマッチング</vt:lpstr>
      <vt:lpstr>幾何学的変換の推定</vt:lpstr>
      <vt:lpstr>画像の幾何学的変換と合成①</vt:lpstr>
      <vt:lpstr>画像の幾何学的変換と合成②</vt:lpstr>
      <vt:lpstr>演習07-02</vt:lpstr>
      <vt:lpstr>課題07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メディアコンピューティング2020 </dc:title>
  <dc:creator>北坂　孝幸</dc:creator>
  <cp:lastModifiedBy>稲垣　直弥</cp:lastModifiedBy>
  <cp:revision>288</cp:revision>
  <dcterms:created xsi:type="dcterms:W3CDTF">2020-05-14T05:40:54Z</dcterms:created>
  <dcterms:modified xsi:type="dcterms:W3CDTF">2023-05-28T06:30:48Z</dcterms:modified>
</cp:coreProperties>
</file>